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Most</a:t>
            </a:r>
            <a:r>
              <a:rPr lang="en-US" baseline="0" dirty="0"/>
              <a:t> frequently experienced symptoms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Scaling</c:v>
                </c:pt>
                <c:pt idx="1">
                  <c:v>Ithching</c:v>
                </c:pt>
                <c:pt idx="2">
                  <c:v>Skin redness</c:v>
                </c:pt>
                <c:pt idx="3">
                  <c:v>Tighness of skin</c:v>
                </c:pt>
                <c:pt idx="4">
                  <c:v>Bleeding</c:v>
                </c:pt>
                <c:pt idx="5">
                  <c:v>Burning Sensation</c:v>
                </c:pt>
                <c:pt idx="6">
                  <c:v>Fatigue</c:v>
                </c:pt>
                <c:pt idx="7">
                  <c:v>Others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94</c:v>
                </c:pt>
                <c:pt idx="1">
                  <c:v>79</c:v>
                </c:pt>
                <c:pt idx="2">
                  <c:v>71</c:v>
                </c:pt>
                <c:pt idx="3">
                  <c:v>31</c:v>
                </c:pt>
                <c:pt idx="4">
                  <c:v>29</c:v>
                </c:pt>
                <c:pt idx="5">
                  <c:v>21</c:v>
                </c:pt>
                <c:pt idx="6">
                  <c:v>19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A-4B41-9E21-C34B8AD7A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Scaling</c:v>
                </c:pt>
                <c:pt idx="1">
                  <c:v>Ithching</c:v>
                </c:pt>
                <c:pt idx="2">
                  <c:v>Skin redness</c:v>
                </c:pt>
                <c:pt idx="3">
                  <c:v>Tighness of skin</c:v>
                </c:pt>
                <c:pt idx="4">
                  <c:v>Bleeding</c:v>
                </c:pt>
                <c:pt idx="5">
                  <c:v>Burning Sensation</c:v>
                </c:pt>
                <c:pt idx="6">
                  <c:v>Fatigue</c:v>
                </c:pt>
                <c:pt idx="7">
                  <c:v>Others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622A-4B41-9E21-C34B8AD7A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Scaling</c:v>
                </c:pt>
                <c:pt idx="1">
                  <c:v>Ithching</c:v>
                </c:pt>
                <c:pt idx="2">
                  <c:v>Skin redness</c:v>
                </c:pt>
                <c:pt idx="3">
                  <c:v>Tighness of skin</c:v>
                </c:pt>
                <c:pt idx="4">
                  <c:v>Bleeding</c:v>
                </c:pt>
                <c:pt idx="5">
                  <c:v>Burning Sensation</c:v>
                </c:pt>
                <c:pt idx="6">
                  <c:v>Fatigue</c:v>
                </c:pt>
                <c:pt idx="7">
                  <c:v>Others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622A-4B41-9E21-C34B8AD7A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3719023"/>
        <c:axId val="303719983"/>
      </c:barChart>
      <c:catAx>
        <c:axId val="303719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719983"/>
        <c:crosses val="autoZero"/>
        <c:auto val="1"/>
        <c:lblAlgn val="ctr"/>
        <c:lblOffset val="100"/>
        <c:noMultiLvlLbl val="0"/>
      </c:catAx>
      <c:valAx>
        <c:axId val="3037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71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9B9-2542-CF4C-3D30-A0AB14499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06036-19FC-9EA1-9329-ABCF941CE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FCD72-6996-976D-6858-06546722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42730-6A0F-863C-7165-CDCCFFF2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000E-ADED-FA4B-11CE-00960755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C2E1-BA93-5C19-AFB4-0E45968E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E0D58-80CA-2246-BC8B-A5924E413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A5FDC-1D97-0D7C-3BE2-AF6AFEDF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819C2-EE59-E4B1-D75E-AA8A9008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07C4-8325-6C65-A54B-A23643DE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1601E-EA4D-C3B2-441F-83707018B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8B034-AD02-F59A-AEFB-5BCCE372B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D40E-A82A-25AB-F764-A1BA786F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CDDDF-A379-248F-72A3-3E5CB862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0A30-CB97-CD47-0981-B27940C9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9C66-9149-625F-B814-9C686DA2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1B2B-9771-1927-8B5C-AC85D289C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CDEE-836E-49AF-C059-FBBFB4D0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8005-03A0-7FD5-0C9E-64BE523A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37983-391D-75F0-FE7C-54E12366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C554-8854-7951-956D-2BCD85DA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4E602-781A-5C4E-8B4A-887A9C8C5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BBA7-2946-30CA-6BF1-181F0F69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AC372-DF8A-C2E4-23C0-BCEF9898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48BD-075C-C370-838D-C2A9F049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BF69-3B0B-C99F-FD8B-CDF49632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0188-177D-333D-2D69-949E74EA1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E65CE-B7FB-431C-0EE4-CC73006FD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FB12E-2F10-51EB-3904-7238EC81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17754-BD41-DDF7-1EE8-9F9F7111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BAD83-AE9B-48A4-98AA-EA72DA87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33A4-3113-9741-6E10-87C85B55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056A-E047-1E2F-FCF2-ACA959CB7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248F-E0F2-4705-5C14-26563413E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46484-0BC2-31D7-6F8D-149CD50BE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D3067-B5C6-B585-F017-8902BC28F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BC81D-295A-428F-3FC1-5A3C274C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AE7E3-8A5A-DA02-40E7-687CA145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DE509-48E6-18F1-817A-00F172B4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C41C-D725-670A-4CCA-73B82A94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8C357-F4D3-E75F-E602-71DCCFA0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C1E25-D485-81A0-D92E-148327C2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49DA8-2F91-F5DB-C53D-DD37FA99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7E777-E0F1-2039-D567-FE6BB56D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B56EB-20AA-C24F-69B1-E23E4720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6E680-9F95-48AD-663F-1E57018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4671-A820-16DA-A2AB-ECAD4F83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F6C22-97F1-D8F2-FC25-1E4B1CE6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EC4EE-56B7-F6F5-EFF0-9FCF5CE81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51780-F508-8A73-735E-4792B959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E4D7C-B5DA-AA9E-3B12-303D3DB5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299BF-3A3B-F383-B94D-97CD7544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0309-00FD-4974-55E9-C8DE3CC3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6FBCE-4563-137A-25CE-069E2136D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8FD41-F8DD-6F3D-6E05-144377FE2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6E80B-3AF6-09CB-C1D0-96EABCD0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D7E83-D013-D0E8-6CA2-64595564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8EDF9-C083-0500-622E-A598DC58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71950-D65B-24B7-BB97-EC3F0912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20DB4-7FBD-7B5F-9BAD-6AD3E7F7C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5D90-67D2-F08F-860C-6A76992C9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805A-9C59-490E-9CDA-539E74E225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E6CD9-F036-A45A-007C-605C45403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03E1-4A73-70E3-6089-EE0F6CD7C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AA50-EB65-493F-B42E-79FC8572F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2B08-7BBF-666E-5BC5-70BB2D3FC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Psoriasis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FD594-F0B9-85E7-4847-F6FFC9E0E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5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6C85-AFAE-18D8-2769-C95AAB85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PUSTULAR PSORIASIS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1316-CD0E-379C-B305-7C05DC7F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314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This type of psoriasis causes pus-filled bumps that usually appear only on the feet and hands. While the pus-filled bumps may look like an infection, the skin is not infected. The bumps don’t contain bacteria or anything else that could cause an infection. </a:t>
            </a:r>
          </a:p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Features: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Red, swollen skin that is dotted with pus-filled bumps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Extremely sore or painful skin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Brown dots (and sometimes scale) appear as the pus-filled bumps dry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A89BB-864F-CC8A-DE06-83E774A4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10" y="2163422"/>
            <a:ext cx="4572396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BDA7-644B-D438-73FB-CCA962D9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PUSTULAR PSORIASIS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E1EF-E8A8-16E4-0319-88DD5FD7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56" y="1566407"/>
            <a:ext cx="7160812" cy="44515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Myriad Pro" panose="020B0503030403020204" pitchFamily="34" charset="0"/>
              </a:rPr>
              <a:t>This is a rare, serious and life-threatening type of psoriasis which causes pus-filled bumps to develop on much of the skin. It is also called von </a:t>
            </a:r>
            <a:r>
              <a:rPr lang="en-US" dirty="0" err="1">
                <a:latin typeface="Myriad Pro" panose="020B0503030403020204" pitchFamily="34" charset="0"/>
              </a:rPr>
              <a:t>Zumbusch</a:t>
            </a:r>
            <a:r>
              <a:rPr lang="en-US" dirty="0">
                <a:latin typeface="Myriad Pro" panose="020B0503030403020204" pitchFamily="34" charset="0"/>
              </a:rPr>
              <a:t> psoriasis, a flare-up causes this sequence of events:</a:t>
            </a:r>
          </a:p>
          <a:p>
            <a:r>
              <a:rPr lang="en-US" dirty="0">
                <a:latin typeface="Myriad Pro" panose="020B0503030403020204" pitchFamily="34" charset="0"/>
              </a:rPr>
              <a:t>Skin on most of the body suddenly turns dry, red, and tender.</a:t>
            </a:r>
          </a:p>
          <a:p>
            <a:r>
              <a:rPr lang="en-US" dirty="0">
                <a:latin typeface="Myriad Pro" panose="020B0503030403020204" pitchFamily="34" charset="0"/>
              </a:rPr>
              <a:t>Within hours, pus-filled bumps cover most of the skin.</a:t>
            </a:r>
          </a:p>
          <a:p>
            <a:r>
              <a:rPr lang="en-US" dirty="0">
                <a:latin typeface="Myriad Pro" panose="020B0503030403020204" pitchFamily="34" charset="0"/>
              </a:rPr>
              <a:t>Often within a day, the pus-filled bumps break open and pools of pus leak onto the skin.</a:t>
            </a:r>
          </a:p>
          <a:p>
            <a:r>
              <a:rPr lang="en-US" dirty="0">
                <a:latin typeface="Myriad Pro" panose="020B0503030403020204" pitchFamily="34" charset="0"/>
              </a:rPr>
              <a:t>As the pus dries (usually within 24 to 48 hours), the skin dries out and peels (as shown in this picture).</a:t>
            </a:r>
          </a:p>
          <a:p>
            <a:r>
              <a:rPr lang="en-US" dirty="0">
                <a:latin typeface="Myriad Pro" panose="020B0503030403020204" pitchFamily="34" charset="0"/>
              </a:rPr>
              <a:t>When the dried skin peels off, a smooth, glazed surface is seen.</a:t>
            </a:r>
          </a:p>
          <a:p>
            <a:r>
              <a:rPr lang="en-US" dirty="0">
                <a:latin typeface="Myriad Pro" panose="020B0503030403020204" pitchFamily="34" charset="0"/>
              </a:rPr>
              <a:t>In a few days or weeks, a new crop of pus-filled bumps covers most of the skin, as the cycle repeats itself.</a:t>
            </a:r>
          </a:p>
          <a:p>
            <a:r>
              <a:rPr lang="en-US" dirty="0">
                <a:latin typeface="Myriad Pro" panose="020B0503030403020204" pitchFamily="34" charset="0"/>
              </a:rPr>
              <a:t>May be associated with fever, headache, muscle weakness, and other symptoms.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F8294-15D5-C3B6-4F84-289B1D3A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866" y="2099812"/>
            <a:ext cx="342058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3550-D545-76A4-6852-CB883D35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ERYTHRODERMIC PSORIASIS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9E70B-7181-63A9-12AF-00CF1712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949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Myriad Pro" panose="020B0503030403020204" pitchFamily="34" charset="0"/>
              </a:rPr>
              <a:t>This is also serious and life-threatening type of psoriasis which requires immediate medical care. </a:t>
            </a:r>
          </a:p>
          <a:p>
            <a:pPr marL="0" indent="0">
              <a:buNone/>
            </a:pPr>
            <a:r>
              <a:rPr lang="en-US" sz="2600" dirty="0">
                <a:latin typeface="Myriad Pro" panose="020B0503030403020204" pitchFamily="34" charset="0"/>
              </a:rPr>
              <a:t>Features:</a:t>
            </a:r>
          </a:p>
          <a:p>
            <a:r>
              <a:rPr lang="en-US" sz="2600" dirty="0">
                <a:latin typeface="Myriad Pro" panose="020B0503030403020204" pitchFamily="34" charset="0"/>
              </a:rPr>
              <a:t>Skin on most of the body looks burnt</a:t>
            </a:r>
          </a:p>
          <a:p>
            <a:r>
              <a:rPr lang="en-US" sz="2600" dirty="0">
                <a:latin typeface="Myriad Pro" panose="020B0503030403020204" pitchFamily="34" charset="0"/>
              </a:rPr>
              <a:t>Chills, fever</a:t>
            </a:r>
          </a:p>
          <a:p>
            <a:r>
              <a:rPr lang="en-US" sz="2600" dirty="0">
                <a:latin typeface="Myriad Pro" panose="020B0503030403020204" pitchFamily="34" charset="0"/>
              </a:rPr>
              <a:t>Muscle weakness, a rapid pulse, and severe itch</a:t>
            </a:r>
          </a:p>
          <a:p>
            <a:r>
              <a:rPr lang="en-US" sz="2600" dirty="0">
                <a:latin typeface="Myriad Pro" panose="020B0503030403020204" pitchFamily="34" charset="0"/>
              </a:rPr>
              <a:t>Hypothermia can set in quickly.</a:t>
            </a:r>
          </a:p>
          <a:p>
            <a:pPr marL="0" indent="0">
              <a:buNone/>
            </a:pPr>
            <a:r>
              <a:rPr lang="en-US" sz="2600" dirty="0">
                <a:latin typeface="Myriad Pro" panose="020B0503030403020204" pitchFamily="34" charset="0"/>
              </a:rPr>
              <a:t>Most people who develop erythrodermic psoriasis usually have another type of psoriasis. Before developing erythrodermic psoriasis, they often notice that their psoriasis is worsening or not improving with treatment.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E8B14-CCAB-4195-7CF6-82179CEE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20" y="2366799"/>
            <a:ext cx="3557584" cy="22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7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DE4F-56CA-326B-14C6-F9694AC6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NAIL PSORIASIS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1A679-5A00-A024-82FD-5EB67BA7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606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can develop with any type of psoriasis. Signs include yellow-brown spots on the nails, pitted nails, crumbling nails, and nails separating from fingers or toes.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8B8D2-4979-1A16-6F42-4D75EE3D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758" y="2099811"/>
            <a:ext cx="4572396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C044-003C-5672-0E36-16B09AB3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PSORIATIC 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EE99-DCF9-DC5B-902A-C4C7D932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19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Approximately 5–20% have associated arthritis</a:t>
            </a:r>
          </a:p>
          <a:p>
            <a:r>
              <a:rPr lang="en-US" dirty="0"/>
              <a:t>Five major patterns of psoriatic arthritis: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Distal interphalangeal involvement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Symmetrical polyarthritis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Psoriatic </a:t>
            </a:r>
            <a:r>
              <a:rPr lang="en-US" dirty="0" err="1"/>
              <a:t>spondylarthropathy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Arthritis </a:t>
            </a:r>
            <a:r>
              <a:rPr lang="en-US" dirty="0" err="1"/>
              <a:t>mutilans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Oligoarticular, asymmetrical arthritis </a:t>
            </a:r>
          </a:p>
          <a:p>
            <a:r>
              <a:rPr lang="en-US" dirty="0"/>
              <a:t>Clinical expressions often overlap 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41B01-3F18-C6FA-C3BD-32752DBA0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86" t="23536" r="841" b="16985"/>
          <a:stretch/>
        </p:blipFill>
        <p:spPr>
          <a:xfrm>
            <a:off x="7267493" y="2090242"/>
            <a:ext cx="4357314" cy="32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6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8397-EB2A-EDDB-C926-4E26B5D4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80DF-D0D5-7FFA-A921-A699DC62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Exact etiopathogenesis of Psoriasis is unknown.</a:t>
            </a:r>
          </a:p>
          <a:p>
            <a:r>
              <a:rPr lang="en-US" dirty="0"/>
              <a:t> It is currently thought to result from genetically determined immune dysregulation resulting in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9FCD2-94E5-E2FD-EB23-853D4FCD4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22"/>
          <a:stretch/>
        </p:blipFill>
        <p:spPr>
          <a:xfrm>
            <a:off x="76965" y="3429000"/>
            <a:ext cx="12038070" cy="28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534D-0253-99B8-91C1-1B45ACFA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TRIGGER FACTORS FOR PSORIASIS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83E3-D3B7-5DD9-CB61-4B005E1C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Infections (e.g. streptococcal, viral) </a:t>
            </a:r>
          </a:p>
          <a:p>
            <a:r>
              <a:rPr lang="en-US" dirty="0"/>
              <a:t>Skin trauma (Koebner phenomenon) </a:t>
            </a:r>
          </a:p>
          <a:p>
            <a:r>
              <a:rPr lang="en-US" dirty="0"/>
              <a:t>Psychological stress </a:t>
            </a:r>
          </a:p>
          <a:p>
            <a:r>
              <a:rPr lang="en-US" dirty="0"/>
              <a:t>Drugs (e.g. lithium, beta blockers) </a:t>
            </a:r>
          </a:p>
          <a:p>
            <a:r>
              <a:rPr lang="en-US" dirty="0"/>
              <a:t>Sunburn </a:t>
            </a:r>
          </a:p>
          <a:p>
            <a:r>
              <a:rPr lang="en-US" dirty="0"/>
              <a:t>Metabolic factors (e.g. calcium deficiency) </a:t>
            </a:r>
          </a:p>
          <a:p>
            <a:r>
              <a:rPr lang="en-US" dirty="0"/>
              <a:t>Hormonal factors (e.g. pregnancy) 10</a:t>
            </a:r>
          </a:p>
        </p:txBody>
      </p:sp>
    </p:spTree>
    <p:extLst>
      <p:ext uri="{BB962C8B-B14F-4D97-AF65-F5344CB8AC3E}">
        <p14:creationId xmlns:p14="http://schemas.microsoft.com/office/powerpoint/2010/main" val="294308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5BEF-A644-1E7F-93ED-BBBE53F9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Psoriasis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C5B0-CF6C-331F-C224-55E48375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2295"/>
          </a:xfrm>
        </p:spPr>
        <p:txBody>
          <a:bodyPr/>
          <a:lstStyle/>
          <a:p>
            <a:r>
              <a:rPr lang="en-US" dirty="0"/>
              <a:t>History taking-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Duration of symptoms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Family History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Treatment History</a:t>
            </a:r>
          </a:p>
          <a:p>
            <a:r>
              <a:rPr lang="en-US" dirty="0"/>
              <a:t>Physical examination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Sites of involvement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Types of psoriasis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Extention</a:t>
            </a:r>
            <a:r>
              <a:rPr lang="en-US" dirty="0"/>
              <a:t> ( %BSA)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38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687A-29E3-9F6C-E7BC-EC855A4A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7B3F-A23F-E2AB-5F33-CD07B92C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Tinea</a:t>
            </a:r>
          </a:p>
          <a:p>
            <a:r>
              <a:rPr lang="en-US" dirty="0"/>
              <a:t>Eczema</a:t>
            </a:r>
          </a:p>
          <a:p>
            <a:r>
              <a:rPr lang="en-US" dirty="0"/>
              <a:t>Superficial basal cell carcinoma and Bowen’s disease</a:t>
            </a:r>
          </a:p>
          <a:p>
            <a:r>
              <a:rPr lang="en-US" dirty="0" err="1"/>
              <a:t>Seborrhoeic</a:t>
            </a:r>
            <a:r>
              <a:rPr lang="en-US" dirty="0"/>
              <a:t> dermatitis</a:t>
            </a:r>
          </a:p>
          <a:p>
            <a:r>
              <a:rPr lang="en-US" dirty="0"/>
              <a:t>Cutaneous T-cell lymphoma (mycosis fungoides)</a:t>
            </a:r>
          </a:p>
          <a:p>
            <a:r>
              <a:rPr lang="en-US" dirty="0"/>
              <a:t>Pityriasis rosea</a:t>
            </a:r>
          </a:p>
          <a:p>
            <a:r>
              <a:rPr lang="en-US" dirty="0"/>
              <a:t>Drug eruption </a:t>
            </a:r>
          </a:p>
          <a:p>
            <a:r>
              <a:rPr lang="en-US" dirty="0"/>
              <a:t>Secondary syphilis</a:t>
            </a:r>
          </a:p>
        </p:txBody>
      </p:sp>
    </p:spTree>
    <p:extLst>
      <p:ext uri="{BB962C8B-B14F-4D97-AF65-F5344CB8AC3E}">
        <p14:creationId xmlns:p14="http://schemas.microsoft.com/office/powerpoint/2010/main" val="106637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62F3-B258-F9F7-94A0-1F951DB4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4B4D-32BD-A1C1-1A4C-F22FB9F4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appearance of a skin plaque leads to a psoriasis diagnosis, but symptoms can relate to other similar skin conditions. So, occasionally following investigations may be required-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Skin Biopsy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Blood Tests like ESR,CRP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Radiography to exclude psoriatic arthritis</a:t>
            </a:r>
          </a:p>
        </p:txBody>
      </p:sp>
    </p:spTree>
    <p:extLst>
      <p:ext uri="{BB962C8B-B14F-4D97-AF65-F5344CB8AC3E}">
        <p14:creationId xmlns:p14="http://schemas.microsoft.com/office/powerpoint/2010/main" val="303279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A058-8564-3A4C-7EFF-EAD5E2F2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1B80-B0FA-31E2-04A1-6733BED89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atin typeface="Myriad Pro" panose="020B0503030403020204" pitchFamily="34" charset="0"/>
              </a:rPr>
              <a:t>Psoriasis is a common, chronic, relapsing, </a:t>
            </a:r>
            <a:r>
              <a:rPr lang="en-US" sz="2400" dirty="0" err="1">
                <a:latin typeface="Myriad Pro" panose="020B0503030403020204" pitchFamily="34" charset="0"/>
              </a:rPr>
              <a:t>papulo</a:t>
            </a:r>
            <a:r>
              <a:rPr lang="en-US" sz="2400" dirty="0">
                <a:latin typeface="Myriad Pro" panose="020B0503030403020204" pitchFamily="34" charset="0"/>
              </a:rPr>
              <a:t>-squamous dermatitis, characterized by an erythematous papules or plaques covered by silvery scales.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Psoriasis disrupts daily activities such as work attendance, interpersonal relationships, and recreational activities, thereby significantly impacting quality of life.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Psoriasis also places a large economic burden on society from healthcare costs to lost productivity.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2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EEE7-8508-0484-E55D-F6120B5F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9544-BAB9-24AC-D37F-D78173655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There is no known cure for Psoriasis.</a:t>
            </a:r>
          </a:p>
          <a:p>
            <a:r>
              <a:rPr lang="en-US" dirty="0"/>
              <a:t>The goals of management are: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To slow the rapid turnover of epidermis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To promote resolution of the psoriatic lesions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To control the natural cycles of the disease. </a:t>
            </a:r>
          </a:p>
          <a:p>
            <a:r>
              <a:rPr lang="en-US" dirty="0"/>
              <a:t>Advice to avoid any precipitating or aggravating factors .An assessment is made of lifestyle, because psoriasis is significantly affected by stress. </a:t>
            </a:r>
          </a:p>
        </p:txBody>
      </p:sp>
    </p:spTree>
    <p:extLst>
      <p:ext uri="{BB962C8B-B14F-4D97-AF65-F5344CB8AC3E}">
        <p14:creationId xmlns:p14="http://schemas.microsoft.com/office/powerpoint/2010/main" val="145567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DE9F-1A53-2E1D-317A-CB3858D7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C451-B6BF-B7A5-FEEE-3269366B7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 treatment modalities includes: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Topical therapy- Corticosteroids, coal tar, emollient creams, </a:t>
            </a:r>
            <a:r>
              <a:rPr lang="it-IT" dirty="0"/>
              <a:t>vitamin D derivatives (calcipotriene, calcitriol), vitamin A derivatives (tazarotene), anthralin.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Intralesional therapy -Triamcinolone acetonide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Systemic therapy- methotrexate, Cyclosporine, Hydroxyurea, Oral retinoids.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Photochemotherapy-Psoralen and Ultraviolet A (PUVA) Therapy, UVB therapy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4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C55A-AC20-F7E8-242A-2864405C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Unmet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E5B29-65F6-CCDC-CB62-FFB15D10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27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Although efficacious, topical corticosteroids have restrictions regarding-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Duration (Maximum 12 weeks)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Extent of use-Body surface area (BSA) percentage (should be used in &lt;20% BSA)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Tachyphylaxis (loss of effectiveness) and recurrence is often reported after extended use of corticosteroids or biologics.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Calcipotriene and tazarotene, have well documented adverse events, such as skin irritation,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Qt prolongation.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64370-DFB5-6DD7-7E93-EE37F6F79431}"/>
              </a:ext>
            </a:extLst>
          </p:cNvPr>
          <p:cNvSpPr txBox="1"/>
          <p:nvPr/>
        </p:nvSpPr>
        <p:spPr>
          <a:xfrm>
            <a:off x="838200" y="4870333"/>
            <a:ext cx="1075480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No topicals with novel mechanisms of action had been approved by the Food and Drug  Administration (FDA) for over 25 years, highlighting a need for efficacious topical therapies that address these limitations.</a:t>
            </a:r>
          </a:p>
        </p:txBody>
      </p:sp>
    </p:spTree>
    <p:extLst>
      <p:ext uri="{BB962C8B-B14F-4D97-AF65-F5344CB8AC3E}">
        <p14:creationId xmlns:p14="http://schemas.microsoft.com/office/powerpoint/2010/main" val="1004114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08B449-7055-09F2-757D-045A3CB0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61" y="619567"/>
            <a:ext cx="10515600" cy="1256941"/>
          </a:xfrm>
        </p:spPr>
        <p:txBody>
          <a:bodyPr>
            <a:normAutofit fontScale="90000"/>
          </a:bodyPr>
          <a:lstStyle/>
          <a:p>
            <a:r>
              <a:rPr lang="en-US" dirty="0"/>
              <a:t>Until the arrival of Aryl hydrocarbon receptor Modulator- Tapinarof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8DB8FA-0CE8-5E41-B7AB-5A64659AC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09" r="3422"/>
          <a:stretch/>
        </p:blipFill>
        <p:spPr>
          <a:xfrm>
            <a:off x="485028" y="2187293"/>
            <a:ext cx="10194791" cy="3307058"/>
          </a:xfrm>
        </p:spPr>
      </p:pic>
    </p:spTree>
    <p:extLst>
      <p:ext uri="{BB962C8B-B14F-4D97-AF65-F5344CB8AC3E}">
        <p14:creationId xmlns:p14="http://schemas.microsoft.com/office/powerpoint/2010/main" val="2027768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9327-37FA-A229-5051-9B69040B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EE284C-5093-BB3B-C6C0-FC673709A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94322"/>
              </p:ext>
            </p:extLst>
          </p:nvPr>
        </p:nvGraphicFramePr>
        <p:xfrm>
          <a:off x="270346" y="3641697"/>
          <a:ext cx="6337186" cy="27535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8750">
                  <a:extLst>
                    <a:ext uri="{9D8B030D-6E8A-4147-A177-3AD203B41FA5}">
                      <a16:colId xmlns:a16="http://schemas.microsoft.com/office/drawing/2014/main" val="2701601772"/>
                    </a:ext>
                  </a:extLst>
                </a:gridCol>
                <a:gridCol w="1236703">
                  <a:extLst>
                    <a:ext uri="{9D8B030D-6E8A-4147-A177-3AD203B41FA5}">
                      <a16:colId xmlns:a16="http://schemas.microsoft.com/office/drawing/2014/main" val="2828543471"/>
                    </a:ext>
                  </a:extLst>
                </a:gridCol>
                <a:gridCol w="1236703">
                  <a:extLst>
                    <a:ext uri="{9D8B030D-6E8A-4147-A177-3AD203B41FA5}">
                      <a16:colId xmlns:a16="http://schemas.microsoft.com/office/drawing/2014/main" val="210560644"/>
                    </a:ext>
                  </a:extLst>
                </a:gridCol>
                <a:gridCol w="1237515">
                  <a:extLst>
                    <a:ext uri="{9D8B030D-6E8A-4147-A177-3AD203B41FA5}">
                      <a16:colId xmlns:a16="http://schemas.microsoft.com/office/drawing/2014/main" val="1759488303"/>
                    </a:ext>
                  </a:extLst>
                </a:gridCol>
                <a:gridCol w="1237515">
                  <a:extLst>
                    <a:ext uri="{9D8B030D-6E8A-4147-A177-3AD203B41FA5}">
                      <a16:colId xmlns:a16="http://schemas.microsoft.com/office/drawing/2014/main" val="1714908508"/>
                    </a:ext>
                  </a:extLst>
                </a:gridCol>
              </a:tblGrid>
              <a:tr h="494815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 dirty="0" err="1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TaClinical</a:t>
                      </a:r>
                      <a:r>
                        <a:rPr lang="en-US" sz="1200" b="1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Response at Week 12 in PSOARING 1 and PSOARING 2 in Adults with Plaque Psoriasis (Intent-to-Treat; Multiple Imputation)</a:t>
                      </a:r>
                      <a:endParaRPr lang="en-US" sz="1200" kern="1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18224"/>
                  </a:ext>
                </a:extLst>
              </a:tr>
              <a:tr h="240179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Response</a:t>
                      </a:r>
                      <a:endParaRPr lang="en-US" sz="1200" kern="1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PSOARING 1</a:t>
                      </a:r>
                      <a:endParaRPr lang="en-US" sz="1200" kern="1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PSOARING 2</a:t>
                      </a:r>
                      <a:endParaRPr lang="en-US" sz="1200" kern="1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9873"/>
                  </a:ext>
                </a:extLst>
              </a:tr>
              <a:tr h="1028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Tapinarof cream N=340</a:t>
                      </a:r>
                      <a:endParaRPr lang="en-US" sz="1200" kern="1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Vehicle cream N=170</a:t>
                      </a:r>
                      <a:endParaRPr lang="en-US" sz="1200" kern="1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Tapinarof cream N=343</a:t>
                      </a:r>
                      <a:endParaRPr lang="en-US" sz="1200" kern="1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Vehicle cream N=172</a:t>
                      </a:r>
                      <a:endParaRPr lang="en-US" sz="1200" kern="1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739644"/>
                  </a:ext>
                </a:extLst>
              </a:tr>
              <a:tr h="4951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PGA Treatment Success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314869"/>
                  </a:ext>
                </a:extLst>
              </a:tr>
              <a:tr h="4951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 (95% CI)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 (22%, 36%)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 (27%, 41%)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346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EB211A-73E2-EB8B-ADF2-2092C106D5B3}"/>
              </a:ext>
            </a:extLst>
          </p:cNvPr>
          <p:cNvSpPr txBox="1"/>
          <p:nvPr/>
        </p:nvSpPr>
        <p:spPr>
          <a:xfrm>
            <a:off x="838200" y="1630825"/>
            <a:ext cx="8905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Two large, 12-week, phase III  achieved the PGA* score of 0 or 1 and a decrease of 2–5 points at week 12 compared with vehicle.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4FF43-CC1C-4A96-D963-CEC15B2EF867}"/>
              </a:ext>
            </a:extLst>
          </p:cNvPr>
          <p:cNvSpPr txBox="1"/>
          <p:nvPr/>
        </p:nvSpPr>
        <p:spPr>
          <a:xfrm>
            <a:off x="888558" y="2966267"/>
            <a:ext cx="255038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6x the Efficacy vs Vehicle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27184-F8D9-3F1F-A7FF-1A6218D6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18" y="2722584"/>
            <a:ext cx="4878580" cy="36726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DC6BC6-FA20-5EB8-39C3-660F1BF7612C}"/>
              </a:ext>
            </a:extLst>
          </p:cNvPr>
          <p:cNvSpPr txBox="1"/>
          <p:nvPr/>
        </p:nvSpPr>
        <p:spPr>
          <a:xfrm>
            <a:off x="5220032" y="6523999"/>
            <a:ext cx="52337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Susan J. </a:t>
            </a:r>
            <a:r>
              <a:rPr lang="en-US" sz="1000" dirty="0" err="1"/>
              <a:t>Keam,Tapinarof</a:t>
            </a:r>
            <a:r>
              <a:rPr lang="en-US" sz="1000" dirty="0"/>
              <a:t> Cream 1%: First Approval,</a:t>
            </a:r>
            <a:r>
              <a:rPr lang="en-US" sz="1000" b="0" i="0" u="none" strike="noStrike" baseline="0" dirty="0">
                <a:latin typeface="MyriadPro-SemiCn"/>
              </a:rPr>
              <a:t> Drugs (2022) 82:1221–1228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318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0A90-2426-944E-54CE-560D08A4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treatment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EEF3-21B3-5799-47AE-F70BBFFD3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3822"/>
          </a:xfrm>
        </p:spPr>
        <p:txBody>
          <a:bodyPr/>
          <a:lstStyle/>
          <a:p>
            <a:r>
              <a:rPr lang="en-US" dirty="0"/>
              <a:t>In an open-label, long-term extension study, the median time to PGA≥2 was 114 days (n=73).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4B3B9-6CB6-61FB-3D1B-93F3F8F09096}"/>
              </a:ext>
            </a:extLst>
          </p:cNvPr>
          <p:cNvSpPr txBox="1"/>
          <p:nvPr/>
        </p:nvSpPr>
        <p:spPr>
          <a:xfrm>
            <a:off x="6259664" y="5953741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Strober et al, J am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dermatol</a:t>
            </a:r>
            <a:r>
              <a:rPr lang="en-US" dirty="0"/>
              <a:t> volume 87, number 4</a:t>
            </a:r>
          </a:p>
        </p:txBody>
      </p:sp>
    </p:spTree>
    <p:extLst>
      <p:ext uri="{BB962C8B-B14F-4D97-AF65-F5344CB8AC3E}">
        <p14:creationId xmlns:p14="http://schemas.microsoft.com/office/powerpoint/2010/main" val="2277941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D7FC-FE9A-2291-EAE4-140CE462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0674-CD18-DD78-F7AE-1F04EB16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clinical studies, Tapinarof cream showed a favorable and consistent safety profile and was well tolerated for up to 52 weeks.</a:t>
            </a:r>
          </a:p>
          <a:p>
            <a:r>
              <a:rPr lang="en-US" dirty="0"/>
              <a:t>Minimal systemic exposure to Tapinarof following topical application under conditions of maximal use (20-40% BSA involvement)</a:t>
            </a:r>
          </a:p>
          <a:p>
            <a:r>
              <a:rPr lang="en-US" dirty="0"/>
              <a:t>Most common adverse events were-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Folliculitis (20%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Nasopharyngitis (11%)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Contact dermatitis(7%)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Headache (4%)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Pruritus (3%) 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Influenza (2%)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87617-BCC1-8A13-0967-E97D68DA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08" y="6311900"/>
            <a:ext cx="523691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7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75FB-6021-D296-12F5-8801288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ECA3-4C05-03BB-352E-1E68A6BF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Psoriasis is such a lifelong, disfiguring and crippling multisystem inflammatory disease mainly affecting skin and joints.</a:t>
            </a:r>
          </a:p>
          <a:p>
            <a:r>
              <a:rPr lang="en-US" dirty="0"/>
              <a:t>The point prevalence of all types of psoriasis was 0.7% where plaque type was common variant (81%).</a:t>
            </a:r>
          </a:p>
          <a:p>
            <a:r>
              <a:rPr lang="en-US" dirty="0"/>
              <a:t>57.9% cases have multiple sites involvement.</a:t>
            </a:r>
          </a:p>
          <a:p>
            <a:r>
              <a:rPr lang="en-US" dirty="0"/>
              <a:t>The most common topical agents used to treat psoriasis have been corticosteroids, vitamin D analogues and calcineurin inhibitors. While these agents show efficacy in psoriasis duration, BSA involvement and adverse effects limit their long-term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6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F4D3-B92A-27BE-780C-9D5DF948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64707-F782-8D22-F5A1-6406100D1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212"/>
            <a:ext cx="10515600" cy="45787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Tapinarof is a topical therapeutic aryl hydrocarbon receptor modulating agent that downregulates interleukin 17 and promotes skin barrier normalization, with antioxidant activity.</a:t>
            </a:r>
          </a:p>
          <a:p>
            <a:r>
              <a:rPr lang="en-US" dirty="0"/>
              <a:t>The efficacy and tolerability of Tapinarof in psoriasis clinical trials is attributed to its unique mechanism of action, representing an important potential advance in the development of topical medicine.</a:t>
            </a:r>
          </a:p>
          <a:p>
            <a:r>
              <a:rPr lang="en-US" dirty="0"/>
              <a:t>Minimum systemic side effects allow it to outcome the disadvantages of long term corticosteroid therapy like duration, BSA involvement, tachyphylaxis and systemic adverse effects.</a:t>
            </a:r>
          </a:p>
          <a:p>
            <a:r>
              <a:rPr lang="en-US" dirty="0"/>
              <a:t>Tapinarof 1% cream has shown to be effective and to have a favorable safety profile in the treatment of psoriatic patients, representing an alternative to the current therapeutic options, increasing our armamentarium in the topical treatment of psoriasis.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3AA4-1A98-11EB-3F40-559128B6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468BE-6E44-94A1-61CD-752A3BC20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Worldwide the prevalence of psoriasis is widely variable ranging from 0.09% and 11.4%.</a:t>
            </a:r>
          </a:p>
          <a:p>
            <a:r>
              <a:rPr lang="en-US" dirty="0"/>
              <a:t>In Bangladesh the  point  prevalence  of  all  types  of  psoriasis  was  0.7%.</a:t>
            </a:r>
          </a:p>
          <a:p>
            <a:r>
              <a:rPr lang="en-US" dirty="0"/>
              <a:t>Plaque type was common variant (81%)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AB487E-86CC-082B-A3DC-0968C1F7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76967"/>
              </p:ext>
            </p:extLst>
          </p:nvPr>
        </p:nvGraphicFramePr>
        <p:xfrm>
          <a:off x="3167132" y="4580539"/>
          <a:ext cx="6350580" cy="1230664"/>
        </p:xfrm>
        <a:graphic>
          <a:graphicData uri="http://schemas.openxmlformats.org/drawingml/2006/table">
            <a:tbl>
              <a:tblPr firstRow="1" firstCol="1" bandRow="1"/>
              <a:tblGrid>
                <a:gridCol w="3175290">
                  <a:extLst>
                    <a:ext uri="{9D8B030D-6E8A-4147-A177-3AD203B41FA5}">
                      <a16:colId xmlns:a16="http://schemas.microsoft.com/office/drawing/2014/main" val="174788421"/>
                    </a:ext>
                  </a:extLst>
                </a:gridCol>
                <a:gridCol w="3175290">
                  <a:extLst>
                    <a:ext uri="{9D8B030D-6E8A-4147-A177-3AD203B41FA5}">
                      <a16:colId xmlns:a16="http://schemas.microsoft.com/office/drawing/2014/main" val="1774909152"/>
                    </a:ext>
                  </a:extLst>
                </a:gridCol>
              </a:tblGrid>
              <a:tr h="307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968445"/>
                  </a:ext>
                </a:extLst>
              </a:tr>
              <a:tr h="307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32569"/>
                  </a:ext>
                </a:extLst>
              </a:tr>
              <a:tr h="307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87671"/>
                  </a:ext>
                </a:extLst>
              </a:tr>
              <a:tr h="307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890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943D27-B19E-7C76-E757-5BB21031D661}"/>
              </a:ext>
            </a:extLst>
          </p:cNvPr>
          <p:cNvSpPr txBox="1"/>
          <p:nvPr/>
        </p:nvSpPr>
        <p:spPr>
          <a:xfrm>
            <a:off x="6096000" y="6159788"/>
            <a:ext cx="609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Ref: Prevalence of psoriasis in Bangladesh: A community-based survey:</a:t>
            </a:r>
            <a:r>
              <a:rPr lang="en-US" sz="1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Pakistan Association of Dermatologists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2020; 30(1): 39-45.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9A78-3AB8-3F2F-068C-E3365C03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CE368-820B-5C8F-220A-725A9CCE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 site  was  involved in  42.1%  and  multiple sites  in  57.9%cases. </a:t>
            </a:r>
          </a:p>
          <a:p>
            <a:r>
              <a:rPr lang="en-US" dirty="0"/>
              <a:t>Severity of  the  disease 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Mild (&lt;10% BSA) in  57.1%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Moderate (10-30%) in  31.8%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Severe (&gt;30%) in 12.1% cases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9D93F-D7F4-A9BC-9C77-F6D066E30E19}"/>
              </a:ext>
            </a:extLst>
          </p:cNvPr>
          <p:cNvSpPr txBox="1"/>
          <p:nvPr/>
        </p:nvSpPr>
        <p:spPr>
          <a:xfrm>
            <a:off x="4556097" y="6492875"/>
            <a:ext cx="74424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Ref: Prevalence of psoriasis in Bangladesh: A community-based survey:</a:t>
            </a:r>
            <a:r>
              <a:rPr lang="en-US" sz="1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Pakistan Association of Dermatologists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2020; 30(1): 39-45.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957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B545-DA44-9F7F-6BEF-7F788C45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Psoriasis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D9E9975-8667-B4B8-B7DB-4655649F5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080820"/>
              </p:ext>
            </p:extLst>
          </p:nvPr>
        </p:nvGraphicFramePr>
        <p:xfrm>
          <a:off x="838200" y="1825625"/>
          <a:ext cx="10515600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6F240D-32AA-0323-9B70-15BC76E71F87}"/>
              </a:ext>
            </a:extLst>
          </p:cNvPr>
          <p:cNvSpPr txBox="1"/>
          <p:nvPr/>
        </p:nvSpPr>
        <p:spPr>
          <a:xfrm>
            <a:off x="6097326" y="6123543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Krueger G et al. Arch Dermatol 2001; 137: 280–4. 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B8F8-BDEC-B8F1-3A35-C9F55E6A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Psoriasis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6609-D4DF-9978-8107-F3EFDE9B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Myriad Pro" panose="020B0503030403020204" pitchFamily="34" charset="0"/>
              </a:rPr>
              <a:t>There are different types of psoriasis as follows-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Myriad Pro" panose="020B0503030403020204" pitchFamily="34" charset="0"/>
              </a:rPr>
              <a:t>Plaque psoriasis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Myriad Pro" panose="020B0503030403020204" pitchFamily="34" charset="0"/>
              </a:rPr>
              <a:t>Guttate psoriasis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Myriad Pro" panose="020B0503030403020204" pitchFamily="34" charset="0"/>
              </a:rPr>
              <a:t>Inverse psoriasis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Myriad Pro" panose="020B0503030403020204" pitchFamily="34" charset="0"/>
              </a:rPr>
              <a:t>Pustular psoriasis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Myriad Pro" panose="020B0503030403020204" pitchFamily="34" charset="0"/>
              </a:rPr>
              <a:t>Generalized pustular psoriasis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Myriad Pro" panose="020B0503030403020204" pitchFamily="34" charset="0"/>
              </a:rPr>
              <a:t>Nail psoriasis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425E-4A3C-23FB-8A4A-D48FB65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PLAQUE PSORIASIS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E9103-0E59-CF06-D296-00BA0086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085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About 80% to 90% of people who have psoriasis develop this type1.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Features: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Patches of thick, raised skin called plaques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Scale (a dry, thin, and silvery-white coating) covers some plaques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Plaques of different sizes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Smaller plaques joining together to form larger plaques</a:t>
            </a:r>
          </a:p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Plaques usually form on the scalp, elbows, knees, or lower back, but they can develop anywhere on the skin.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FDE96-69BB-305D-D0DD-3D8D3994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101" y="2075290"/>
            <a:ext cx="4141976" cy="26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4C34-32FE-25C5-46BF-9864946B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GUTTATE PSORIASIS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53A7-A0D6-759D-E1EB-54110B81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67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This type often develops in children, who get it after they’ve had an infection, such as strep throat. Guttate psoriasis tends to cause lots of small, scaly spots. </a:t>
            </a:r>
          </a:p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The bumps tend to cover much of the torso, legs, and arms. Sometimes, the bumps also develop on the face, scalp, and ears. </a:t>
            </a:r>
          </a:p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The bumps tend to be: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Small and scaly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Salmon-colored to pink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Temporary, clearing in a few weeks or months without treatment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C4A8B-A664-7D84-BA42-2788315D0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516" y="1956993"/>
            <a:ext cx="4098655" cy="26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453E-77B3-976D-FCA1-CB5944B9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PSORIASIS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F3DC-9ECB-CA84-14FD-6A8D3A07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308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It is also called intertriginous psoriasis or flexural psoriasis. This type of psoriasis develops in areas where skin touches skin, such as the armpits, genitals, and crease of the buttocks. </a:t>
            </a:r>
          </a:p>
          <a:p>
            <a:pPr marL="0" indent="0">
              <a:buNone/>
            </a:pPr>
            <a:r>
              <a:rPr lang="en-US" sz="2400" dirty="0">
                <a:latin typeface="Myriad Pro" panose="020B0503030403020204" pitchFamily="34" charset="0"/>
              </a:rPr>
              <a:t>Features: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Smooth, red patches of skin that look raw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Little, if any, silvery-white coating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Sore or painful skin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20C67-6C29-C85D-516A-1BB6AF43D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571" y="2117343"/>
            <a:ext cx="4073849" cy="26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1748</Words>
  <Application>Microsoft Office PowerPoint</Application>
  <PresentationFormat>Widescreen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Myriad Pro</vt:lpstr>
      <vt:lpstr>MyriadPro-SemiCn</vt:lpstr>
      <vt:lpstr>Times New Roman</vt:lpstr>
      <vt:lpstr>Wingdings</vt:lpstr>
      <vt:lpstr>Office Theme</vt:lpstr>
      <vt:lpstr>Psoriasis</vt:lpstr>
      <vt:lpstr>Introduction</vt:lpstr>
      <vt:lpstr>Epidemiology</vt:lpstr>
      <vt:lpstr>PowerPoint Presentation</vt:lpstr>
      <vt:lpstr>Symptoms of Psoriasis</vt:lpstr>
      <vt:lpstr>Types of Psoriasis</vt:lpstr>
      <vt:lpstr>PLAQUE PSORIASIS </vt:lpstr>
      <vt:lpstr>GUTTATE PSORIASIS </vt:lpstr>
      <vt:lpstr>INVERSE PSORIASIS </vt:lpstr>
      <vt:lpstr>PUSTULAR PSORIASIS </vt:lpstr>
      <vt:lpstr>GENERALIZED PUSTULAR PSORIASIS  </vt:lpstr>
      <vt:lpstr>ERYTHRODERMIC PSORIASIS </vt:lpstr>
      <vt:lpstr>NAIL PSORIASIS </vt:lpstr>
      <vt:lpstr>PSORIATIC ARTHRITIS </vt:lpstr>
      <vt:lpstr>Pathophysiology</vt:lpstr>
      <vt:lpstr>COMMON TRIGGER FACTORS FOR PSORIASIS </vt:lpstr>
      <vt:lpstr>Diagnosis of Psoriasis</vt:lpstr>
      <vt:lpstr>DIFFERENTIAL DIAGNOSIS </vt:lpstr>
      <vt:lpstr>Investigations</vt:lpstr>
      <vt:lpstr>Treatment</vt:lpstr>
      <vt:lpstr>Treatment</vt:lpstr>
      <vt:lpstr>Unmet needs</vt:lpstr>
      <vt:lpstr>Until the arrival of Aryl hydrocarbon receptor Modulator- Tapinarof</vt:lpstr>
      <vt:lpstr>Efficacy</vt:lpstr>
      <vt:lpstr>Off treatment Effect</vt:lpstr>
      <vt:lpstr>Tolerability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Psoriasis</dc:title>
  <dc:creator>DMA DSG TEAM</dc:creator>
  <cp:lastModifiedBy>DMA DSG TEAM</cp:lastModifiedBy>
  <cp:revision>3</cp:revision>
  <dcterms:created xsi:type="dcterms:W3CDTF">2023-07-31T06:11:11Z</dcterms:created>
  <dcterms:modified xsi:type="dcterms:W3CDTF">2023-07-31T10:11:27Z</dcterms:modified>
</cp:coreProperties>
</file>